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6" r:id="rId6"/>
    <p:sldId id="265" r:id="rId7"/>
    <p:sldId id="264" r:id="rId8"/>
    <p:sldId id="263" r:id="rId9"/>
    <p:sldId id="262" r:id="rId10"/>
    <p:sldId id="259" r:id="rId11"/>
    <p:sldId id="260" r:id="rId12"/>
    <p:sldId id="267" r:id="rId13"/>
    <p:sldId id="268" r:id="rId14"/>
    <p:sldId id="275" r:id="rId15"/>
    <p:sldId id="274" r:id="rId16"/>
    <p:sldId id="273" r:id="rId17"/>
    <p:sldId id="269" r:id="rId18"/>
    <p:sldId id="272" r:id="rId19"/>
    <p:sldId id="271" r:id="rId20"/>
    <p:sldId id="270" r:id="rId21"/>
    <p:sldId id="281" r:id="rId22"/>
    <p:sldId id="287" r:id="rId23"/>
    <p:sldId id="276" r:id="rId24"/>
    <p:sldId id="277" r:id="rId25"/>
    <p:sldId id="278" r:id="rId26"/>
    <p:sldId id="280" r:id="rId27"/>
    <p:sldId id="279" r:id="rId28"/>
    <p:sldId id="282" r:id="rId29"/>
    <p:sldId id="283" r:id="rId30"/>
    <p:sldId id="284" r:id="rId31"/>
    <p:sldId id="285" r:id="rId32"/>
    <p:sldId id="286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363B911-F643-4F83-A73D-6B80EA76C2BB}" type="datetimeFigureOut">
              <a:rPr lang="en-US" smtClean="0"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DE71FAC-2815-4C33-AFC9-23F748583C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1: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25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Bronze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Starting about 3000 B.C.</a:t>
            </a:r>
          </a:p>
          <a:p>
            <a:r>
              <a:rPr lang="en-US" dirty="0" smtClean="0"/>
              <a:t>People made tools and weapons from bronze.</a:t>
            </a:r>
          </a:p>
          <a:p>
            <a:r>
              <a:rPr lang="en-US" dirty="0" smtClean="0"/>
              <a:t>Bronze is a mixture of copper and tin.</a:t>
            </a:r>
          </a:p>
          <a:p>
            <a:r>
              <a:rPr lang="en-US" dirty="0" smtClean="0"/>
              <a:t>Before the Bronze Age, copper was used for decorative purposes.</a:t>
            </a:r>
          </a:p>
          <a:p>
            <a:r>
              <a:rPr lang="en-US" dirty="0" smtClean="0"/>
              <a:t>Bronze Age people learned that copper could be heated with charcoal to yield pure copper.</a:t>
            </a:r>
          </a:p>
          <a:p>
            <a:r>
              <a:rPr lang="en-US" dirty="0" smtClean="0"/>
              <a:t>By melting other ores with copper, stronger metals like bronze could be produced.</a:t>
            </a:r>
            <a:endParaRPr lang="en-US" dirty="0"/>
          </a:p>
        </p:txBody>
      </p:sp>
      <p:pic>
        <p:nvPicPr>
          <p:cNvPr id="5122" name="Picture 2" descr="http://www.womeninthebible.net/images/1.8.D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33400"/>
            <a:ext cx="3484282" cy="185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21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024744" cy="1143000"/>
          </a:xfrm>
        </p:spPr>
        <p:txBody>
          <a:bodyPr/>
          <a:lstStyle/>
          <a:p>
            <a:r>
              <a:rPr lang="en-US" dirty="0" smtClean="0"/>
              <a:t>Iron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4114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period when iron came into common use.</a:t>
            </a:r>
          </a:p>
          <a:p>
            <a:r>
              <a:rPr lang="en-US" dirty="0" smtClean="0"/>
              <a:t>Began around 1200 B.C. in the Middle East and about 450 B.C. in Britain.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The process of making iron from ore is called smelting.</a:t>
            </a:r>
          </a:p>
        </p:txBody>
      </p:sp>
      <p:pic>
        <p:nvPicPr>
          <p:cNvPr id="4098" name="Picture 2" descr="http://www.modernparapsychology.com/Gamer/Moloch/CivSmith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750" y="1752600"/>
            <a:ext cx="3711849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11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in a Changing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early iron-smelting furnace was a clay-lined hole in the ground. </a:t>
            </a:r>
          </a:p>
          <a:p>
            <a:r>
              <a:rPr lang="en-US" dirty="0" smtClean="0"/>
              <a:t>Iron ore and charcoal were placed in the hole.</a:t>
            </a:r>
          </a:p>
          <a:p>
            <a:r>
              <a:rPr lang="en-US" dirty="0" smtClean="0"/>
              <a:t>Air was pumped in with a bellows.</a:t>
            </a:r>
          </a:p>
          <a:p>
            <a:r>
              <a:rPr lang="en-US" dirty="0" smtClean="0"/>
              <a:t>The air made the charcoal burn hot enough to turn the ore into a spongy mass of iron. </a:t>
            </a:r>
          </a:p>
          <a:p>
            <a:r>
              <a:rPr lang="en-US" dirty="0" smtClean="0"/>
              <a:t>This spongy mass was hammered into shape while it was red hot.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68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in the old days…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Prehistoric people used fire for cooking meat and protection from wild animals.</a:t>
            </a:r>
          </a:p>
          <a:p>
            <a:r>
              <a:rPr lang="en-US" dirty="0" smtClean="0"/>
              <a:t>They used the bow for hunting.</a:t>
            </a:r>
          </a:p>
          <a:p>
            <a:r>
              <a:rPr lang="en-US" dirty="0" smtClean="0"/>
              <a:t>They made needles from splinters of bone to turn animal skins into clothing.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4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024744" cy="1143000"/>
          </a:xfrm>
        </p:spPr>
        <p:txBody>
          <a:bodyPr/>
          <a:lstStyle/>
          <a:p>
            <a:r>
              <a:rPr lang="en-US" dirty="0" smtClean="0"/>
              <a:t>During the Stone Age…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33352"/>
            <a:ext cx="4290508" cy="415334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There were few villages.</a:t>
            </a:r>
          </a:p>
          <a:p>
            <a:r>
              <a:rPr lang="en-US" dirty="0" smtClean="0"/>
              <a:t>Most people lived nomadic lives, wandering from place to place. </a:t>
            </a:r>
          </a:p>
          <a:p>
            <a:r>
              <a:rPr lang="en-US" dirty="0" smtClean="0"/>
              <a:t>When they used up food sources, they would move to a new location.</a:t>
            </a:r>
          </a:p>
          <a:p>
            <a:r>
              <a:rPr lang="en-US" dirty="0" smtClean="0"/>
              <a:t>People hunted animals and gathered plants, fruit, seeds, and roots for food.</a:t>
            </a:r>
            <a:endParaRPr lang="en-US" dirty="0"/>
          </a:p>
        </p:txBody>
      </p:sp>
      <p:pic>
        <p:nvPicPr>
          <p:cNvPr id="3074" name="Picture 2" descr="http://upload.wikimedia.org/wikipedia/commons/thumb/1/12/Ggantija_Temples_(1).jpg/250px-Ggantija_Temples_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667000"/>
            <a:ext cx="32327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10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024744" cy="1143000"/>
          </a:xfrm>
        </p:spPr>
        <p:txBody>
          <a:bodyPr/>
          <a:lstStyle/>
          <a:p>
            <a:r>
              <a:rPr lang="en-US" dirty="0" smtClean="0"/>
              <a:t>The Plow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4800600" cy="4648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plow, developed in Egypt, let people grow their own food.</a:t>
            </a:r>
          </a:p>
          <a:p>
            <a:r>
              <a:rPr lang="en-US" dirty="0" smtClean="0"/>
              <a:t>People began to settle into towns.</a:t>
            </a:r>
          </a:p>
          <a:p>
            <a:r>
              <a:rPr lang="en-US" dirty="0" smtClean="0"/>
              <a:t>They were no longer nomads. They became farmers who grew flax, which provided fibers to make linen cloth. They used oil lamps for light at night.</a:t>
            </a:r>
            <a:endParaRPr lang="en-US" dirty="0"/>
          </a:p>
          <a:p>
            <a:r>
              <a:rPr lang="en-US" dirty="0" smtClean="0"/>
              <a:t>They invented the wheel and vehicles with wheels, and they built roads and stone houses.</a:t>
            </a:r>
          </a:p>
          <a:p>
            <a:r>
              <a:rPr lang="en-US" dirty="0" smtClean="0"/>
              <a:t>They had systems for irrigation to increase plant production.</a:t>
            </a:r>
          </a:p>
          <a:p>
            <a:r>
              <a:rPr lang="en-US" dirty="0" smtClean="0"/>
              <a:t>They had sewage systems to safeguard health.</a:t>
            </a:r>
          </a:p>
        </p:txBody>
      </p:sp>
      <p:pic>
        <p:nvPicPr>
          <p:cNvPr id="2050" name="Picture 2" descr="http://t1.gstatic.com/images?q=tbn:ANd9GcR-28v2NY4Y2Fpk0Ooy7waBMDwIFBaJTJJFWLg4ub1V4S6RCHZBkWUHpT1JK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81400"/>
            <a:ext cx="3382553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7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024744" cy="1143000"/>
          </a:xfrm>
        </p:spPr>
        <p:txBody>
          <a:bodyPr/>
          <a:lstStyle/>
          <a:p>
            <a:r>
              <a:rPr lang="en-US" dirty="0" smtClean="0"/>
              <a:t>The Water Wheel p.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4572001" cy="49530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One of the most significant of the early inventions was the water wheel.</a:t>
            </a:r>
          </a:p>
          <a:p>
            <a:r>
              <a:rPr lang="en-US" dirty="0" smtClean="0"/>
              <a:t>Human muscle power was replaced by water power. </a:t>
            </a:r>
          </a:p>
          <a:p>
            <a:r>
              <a:rPr lang="en-US" dirty="0" smtClean="0"/>
              <a:t>Before the water wheel, people ground grain by hand, using two large stones.</a:t>
            </a:r>
          </a:p>
          <a:p>
            <a:r>
              <a:rPr lang="en-US" dirty="0" smtClean="0"/>
              <a:t>This was such hard work that people were sometimes made to do it as punishment!</a:t>
            </a:r>
            <a:endParaRPr lang="en-US" dirty="0"/>
          </a:p>
        </p:txBody>
      </p:sp>
      <p:pic>
        <p:nvPicPr>
          <p:cNvPr id="1026" name="Picture 2" descr="http://www.sullivanswaterwheels.com/images/Water_wheel_pict_copy_bspring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00200"/>
            <a:ext cx="3385676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70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Because of the water wheel….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water wheel started the machine age.</a:t>
            </a:r>
          </a:p>
          <a:p>
            <a:r>
              <a:rPr lang="en-US" dirty="0" smtClean="0"/>
              <a:t>It provided power not only for grinding grain to make flour but for other purposes as well.</a:t>
            </a:r>
          </a:p>
          <a:p>
            <a:r>
              <a:rPr lang="en-US" dirty="0" smtClean="0"/>
              <a:t>It was used also in pumping water, making cloth, and smelting iron.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11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024744" cy="1143000"/>
          </a:xfrm>
        </p:spPr>
        <p:txBody>
          <a:bodyPr/>
          <a:lstStyle/>
          <a:p>
            <a:r>
              <a:rPr lang="en-US" dirty="0" smtClean="0"/>
              <a:t>Industrial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848600" cy="2057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Starting about 1750, many new devices and processes were invented.</a:t>
            </a:r>
          </a:p>
          <a:p>
            <a:r>
              <a:rPr lang="en-US" dirty="0" smtClean="0"/>
              <a:t>New ideas spread through the Western world.</a:t>
            </a:r>
          </a:p>
          <a:p>
            <a:r>
              <a:rPr lang="en-US" dirty="0" smtClean="0"/>
              <a:t>This marked the beginning of the Industrial Revolution and the factory system of work.</a:t>
            </a:r>
            <a:endParaRPr lang="en-US" dirty="0"/>
          </a:p>
        </p:txBody>
      </p:sp>
      <p:pic>
        <p:nvPicPr>
          <p:cNvPr id="7170" name="Picture 2" descr="http://www.b92.net/news/pics/2006/09/200464724544fc1df664ff0065775131_extre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920" y="3429000"/>
            <a:ext cx="4191000" cy="294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374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Industrial Revolution,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6777317" cy="35089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Got it’s name from the great changes that took place in the way products were made. Before this time, craftspeople used their own tools and their workshops to make things.</a:t>
            </a:r>
          </a:p>
          <a:p>
            <a:r>
              <a:rPr lang="en-US" dirty="0" smtClean="0"/>
              <a:t>With machines, however, factories could be set up. Products could be made faster and cheaper.</a:t>
            </a:r>
          </a:p>
          <a:p>
            <a:r>
              <a:rPr lang="en-US" dirty="0" smtClean="0"/>
              <a:t>Craftspeople could not compete.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11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most of us, life is made up of routines.</a:t>
            </a:r>
          </a:p>
          <a:p>
            <a:pPr lvl="1"/>
            <a:r>
              <a:rPr lang="en-US" dirty="0" smtClean="0"/>
              <a:t>Wake up at 7:00 a.m. </a:t>
            </a:r>
            <a:r>
              <a:rPr lang="en-US" dirty="0" smtClean="0">
                <a:sym typeface="Wingdings" pitchFamily="2" charset="2"/>
              </a:rPr>
              <a:t> Wash up  Eat breakfast  Go to school or work  Return home for dinner  Have an after-dinner activity  Go to sleep at 10:00 p.m.</a:t>
            </a:r>
            <a:endParaRPr lang="en-US" dirty="0">
              <a:sym typeface="Wingdings" pitchFamily="2" charset="2"/>
            </a:endParaRPr>
          </a:p>
          <a:p>
            <a:pPr marL="365760" lvl="1" indent="0">
              <a:buNone/>
            </a:pPr>
            <a:r>
              <a:rPr lang="en-US" dirty="0" smtClean="0">
                <a:sym typeface="Wingdings" pitchFamily="2" charset="2"/>
              </a:rPr>
              <a:t>Why do we follow the routines that we do?</a:t>
            </a:r>
          </a:p>
          <a:p>
            <a:pPr marL="365760" lvl="1" indent="0">
              <a:buNone/>
            </a:pPr>
            <a:r>
              <a:rPr lang="en-US" dirty="0" smtClean="0">
                <a:sym typeface="Wingdings" pitchFamily="2" charset="2"/>
              </a:rPr>
              <a:t>- For most of us, our routines depend on technology.</a:t>
            </a:r>
          </a:p>
        </p:txBody>
      </p:sp>
    </p:spTree>
    <p:extLst>
      <p:ext uri="{BB962C8B-B14F-4D97-AF65-F5344CB8AC3E}">
        <p14:creationId xmlns:p14="http://schemas.microsoft.com/office/powerpoint/2010/main" val="227239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Industrial Revolution, Cont’d…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6777317" cy="3508977"/>
          </a:xfrm>
        </p:spPr>
        <p:txBody>
          <a:bodyPr/>
          <a:lstStyle/>
          <a:p>
            <a:r>
              <a:rPr lang="en-US" dirty="0" smtClean="0"/>
              <a:t>Many of the craftspeople went to work in factories.</a:t>
            </a:r>
          </a:p>
          <a:p>
            <a:r>
              <a:rPr lang="en-US" dirty="0" smtClean="0"/>
              <a:t>They worked for wealthy people who had the money to buy machinery and set up factories.</a:t>
            </a:r>
          </a:p>
          <a:p>
            <a:r>
              <a:rPr lang="en-US" dirty="0" smtClean="0"/>
              <a:t>Workers used their employers’ tools and machines instead of their own and received wages for their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95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– 10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Pick 2 partners (3 to a group)</a:t>
            </a:r>
          </a:p>
          <a:p>
            <a:r>
              <a:rPr lang="en-US" dirty="0" smtClean="0"/>
              <a:t>Come up with ten technological predictions for the future (at any point in time)</a:t>
            </a:r>
          </a:p>
          <a:p>
            <a:r>
              <a:rPr lang="en-US" dirty="0" smtClean="0"/>
              <a:t>Nominate a spokesperson to report the predictions.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I predict there will be hovercraft cars that are driven by computer and do not touch the road.</a:t>
            </a:r>
          </a:p>
        </p:txBody>
      </p:sp>
    </p:spTree>
    <p:extLst>
      <p:ext uri="{BB962C8B-B14F-4D97-AF65-F5344CB8AC3E}">
        <p14:creationId xmlns:p14="http://schemas.microsoft.com/office/powerpoint/2010/main" val="13518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057400"/>
            <a:ext cx="7024744" cy="1143000"/>
          </a:xfrm>
        </p:spPr>
        <p:txBody>
          <a:bodyPr/>
          <a:lstStyle/>
          <a:p>
            <a:r>
              <a:rPr lang="en-US" dirty="0" smtClean="0"/>
              <a:t>Chapter 1, Lesson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327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Henry Ford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Often called the “father of mass production” because he was the first American to use the assembly line on a large scale.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But the assembly line did not start with Ford.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 England, more than a hundred years before Ford’s assembly line, Richard Arkwright developed the first manufacturing system. He linked together machines of his own design.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They changed raw cotton into thread in a sequence of steps.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Each machine carried out one job and prepared the material to be processed by the next machine.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90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34340"/>
            <a:ext cx="5029200" cy="2057400"/>
          </a:xfrm>
        </p:spPr>
        <p:txBody>
          <a:bodyPr>
            <a:normAutofit/>
          </a:bodyPr>
          <a:lstStyle/>
          <a:p>
            <a:r>
              <a:rPr lang="en-US" dirty="0" smtClean="0"/>
              <a:t>Industrial Revolution, Cont’d…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910840"/>
            <a:ext cx="8305800" cy="36423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Brought about social changes as well as technological change.</a:t>
            </a:r>
          </a:p>
          <a:p>
            <a:r>
              <a:rPr lang="en-US" dirty="0" smtClean="0"/>
              <a:t>Trade unions were organized.</a:t>
            </a:r>
          </a:p>
          <a:p>
            <a:r>
              <a:rPr lang="en-US" dirty="0" smtClean="0"/>
              <a:t>Laws were passed about working conditions, hours, and wages.</a:t>
            </a:r>
          </a:p>
          <a:p>
            <a:r>
              <a:rPr lang="en-US" dirty="0" smtClean="0"/>
              <a:t>Child labor laws were passed, forbidding factory owners to hire children below a certain age.</a:t>
            </a:r>
          </a:p>
          <a:p>
            <a:r>
              <a:rPr lang="en-US" dirty="0" smtClean="0"/>
              <a:t>Parents were often gone from the home all day, so schools were built to educate and care for children during the work day.</a:t>
            </a:r>
          </a:p>
        </p:txBody>
      </p:sp>
      <p:pic>
        <p:nvPicPr>
          <p:cNvPr id="8194" name="Picture 2" descr="http://cdn.dipity.com/uploads/events/72faf36e5478be563067642da5b1b0ef_1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"/>
            <a:ext cx="5037021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78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4876800" cy="5791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Before the Industrial Revolution, change had take place slowly.</a:t>
            </a:r>
          </a:p>
          <a:p>
            <a:r>
              <a:rPr lang="en-US" dirty="0" smtClean="0"/>
              <a:t>After it started, things happened quickly. People began to expect change.</a:t>
            </a:r>
          </a:p>
          <a:p>
            <a:r>
              <a:rPr lang="en-US" dirty="0" smtClean="0"/>
              <a:t>Patent laws were developed to protect inventors. People who invented a new device or improved on an old one could patent their ideas so no one could use them without paying for them.</a:t>
            </a:r>
          </a:p>
          <a:p>
            <a:r>
              <a:rPr lang="en-US" dirty="0" smtClean="0"/>
              <a:t>The profit motive began to push people to invent and improve, and change became planned.</a:t>
            </a:r>
            <a:endParaRPr lang="en-US" dirty="0"/>
          </a:p>
        </p:txBody>
      </p:sp>
      <p:pic>
        <p:nvPicPr>
          <p:cNvPr id="9218" name="Picture 2" descr="http://blogs.henrico.k12.va.us/21/files/2012/03/IndustrialRevolu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76400"/>
            <a:ext cx="381000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28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Encouraged technological change</a:t>
            </a:r>
          </a:p>
          <a:p>
            <a:r>
              <a:rPr lang="en-US" dirty="0" smtClean="0"/>
              <a:t>Books and manuals provided people with the ideas of others, ideas they could use,  build on, and combine.</a:t>
            </a:r>
          </a:p>
          <a:p>
            <a:r>
              <a:rPr lang="en-US" dirty="0" smtClean="0"/>
              <a:t>Transportation systems helped by spreading printed materials all over the world. </a:t>
            </a:r>
          </a:p>
          <a:p>
            <a:r>
              <a:rPr lang="en-US" dirty="0" smtClean="0"/>
              <a:t>The sharing of knowledge allowed people to combine ideas.</a:t>
            </a:r>
            <a:endParaRPr lang="en-US" dirty="0"/>
          </a:p>
        </p:txBody>
      </p:sp>
      <p:pic>
        <p:nvPicPr>
          <p:cNvPr id="10242" name="Picture 2" descr="http://i.istockimg.com/file_thumbview_approve/11888987/2/stock-photo-11888987-engraving-man-and-child-working-at-printing-press-18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2400"/>
            <a:ext cx="205499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43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Change p.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rate of change in technology became faster and faster.</a:t>
            </a:r>
          </a:p>
          <a:p>
            <a:r>
              <a:rPr lang="en-US" dirty="0" smtClean="0"/>
              <a:t>Today it is faster than it ever has been before.</a:t>
            </a:r>
          </a:p>
          <a:p>
            <a:r>
              <a:rPr lang="en-US" dirty="0" smtClean="0"/>
              <a:t>Some people say our technology is doubling every four years.</a:t>
            </a:r>
          </a:p>
          <a:p>
            <a:r>
              <a:rPr lang="en-US" dirty="0" smtClean="0"/>
              <a:t>We say there is an </a:t>
            </a:r>
            <a:r>
              <a:rPr lang="en-US" b="1" dirty="0" smtClean="0"/>
              <a:t>exponential rate of change</a:t>
            </a:r>
            <a:r>
              <a:rPr lang="en-US" dirty="0" smtClean="0"/>
              <a:t> because changes are happening at a faster and faster rate.</a:t>
            </a:r>
          </a:p>
        </p:txBody>
      </p:sp>
    </p:spTree>
    <p:extLst>
      <p:ext uri="{BB962C8B-B14F-4D97-AF65-F5344CB8AC3E}">
        <p14:creationId xmlns:p14="http://schemas.microsoft.com/office/powerpoint/2010/main" val="141332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Exponential Rate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does that mean?</a:t>
            </a:r>
          </a:p>
          <a:p>
            <a:r>
              <a:rPr lang="en-US" dirty="0" smtClean="0"/>
              <a:t>Ex: Maria found a store that was selling CD’s at a very good price. Her mother agreed to let her buy ten CD’s a month. Her brother, Steven, wanted some, too. He got his mother to agree to this plan: he would buy two CD’s the first month, and double the number he bought each month thereafter.</a:t>
            </a:r>
          </a:p>
          <a:p>
            <a:r>
              <a:rPr lang="en-US" dirty="0" smtClean="0"/>
              <a:t>Who do you think would have more CD’s after 6 months?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028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6906409" cy="4842029"/>
          </a:xfrm>
        </p:spPr>
        <p:txBody>
          <a:bodyPr/>
          <a:lstStyle/>
          <a:p>
            <a:r>
              <a:rPr lang="en-US" dirty="0" smtClean="0"/>
              <a:t>At the end of the first month, Maria owned 10 CD’s.</a:t>
            </a:r>
          </a:p>
          <a:p>
            <a:r>
              <a:rPr lang="en-US" dirty="0" smtClean="0"/>
              <a:t>Each month she bought the same number of CD’s as she did the month before.</a:t>
            </a:r>
          </a:p>
          <a:p>
            <a:r>
              <a:rPr lang="en-US" dirty="0" smtClean="0"/>
              <a:t>After 6 months = 60 CD’s</a:t>
            </a:r>
          </a:p>
          <a:p>
            <a:r>
              <a:rPr lang="en-US" dirty="0" smtClean="0"/>
              <a:t>Her CD supply increased by the same rate (10) each month.</a:t>
            </a:r>
          </a:p>
          <a:p>
            <a:r>
              <a:rPr lang="en-US" dirty="0" smtClean="0"/>
              <a:t>Therefore, the change in the number of CD’s was a </a:t>
            </a:r>
            <a:r>
              <a:rPr lang="en-US" b="1" dirty="0" smtClean="0"/>
              <a:t>linear rate of change </a:t>
            </a:r>
            <a:r>
              <a:rPr lang="en-US" dirty="0" smtClean="0"/>
              <a:t>(like a straight line.)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237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example, when we wake up and when and how we wash up depends on technology.</a:t>
            </a:r>
          </a:p>
          <a:p>
            <a:r>
              <a:rPr lang="en-US" dirty="0" smtClean="0"/>
              <a:t>Some cultures have primitive technology… People awake when the sun rises. They wash up when they can in nearby lakes or streams.</a:t>
            </a:r>
          </a:p>
          <a:p>
            <a:r>
              <a:rPr lang="en-US" dirty="0" smtClean="0"/>
              <a:t>In our culture, artificial lighting makes it possible to be up and busy before dawn. We shower in warm water by turning on a faucet, any time we like.</a:t>
            </a:r>
            <a:endParaRPr lang="en-US" dirty="0"/>
          </a:p>
        </p:txBody>
      </p:sp>
      <p:pic>
        <p:nvPicPr>
          <p:cNvPr id="6146" name="Picture 2" descr="http://www.public-domain-photos.com/free-stock-photos-4/landscapes/sky/sunrise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3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6906409" cy="4537229"/>
          </a:xfrm>
        </p:spPr>
        <p:txBody>
          <a:bodyPr/>
          <a:lstStyle/>
          <a:p>
            <a:r>
              <a:rPr lang="en-US" dirty="0" smtClean="0"/>
              <a:t>Steven started out buying 2 CD’s.</a:t>
            </a:r>
          </a:p>
          <a:p>
            <a:r>
              <a:rPr lang="en-US" dirty="0" smtClean="0"/>
              <a:t>He doubled his purchases each month thereafter. In the 2</a:t>
            </a:r>
            <a:r>
              <a:rPr lang="en-US" baseline="30000" dirty="0" smtClean="0"/>
              <a:t>nd</a:t>
            </a:r>
            <a:r>
              <a:rPr lang="en-US" dirty="0" smtClean="0"/>
              <a:t> month, he bought four and in the third, eight. </a:t>
            </a:r>
          </a:p>
          <a:p>
            <a:r>
              <a:rPr lang="en-US" dirty="0" smtClean="0"/>
              <a:t>Steven’s CD supply increased faster each month, while Maria’s increased at the same rate every month.</a:t>
            </a:r>
          </a:p>
          <a:p>
            <a:r>
              <a:rPr lang="en-US" dirty="0" smtClean="0"/>
              <a:t>His supply increased exponentially.</a:t>
            </a:r>
          </a:p>
          <a:p>
            <a:r>
              <a:rPr lang="en-US" dirty="0" smtClean="0"/>
              <a:t>Their mother soon realized she would be spending all her money on CD’s for Steven and put an end to the arrangement.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1512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762000"/>
            <a:ext cx="6830209" cy="5070629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When something changes at an increasing rate, we say that is changes exponentially.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We classify historical periods by the kind of technology that was available…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Human history can be divided into three technological periods: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 the agricultural era, most people were farmers.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 the industrial era, most people worked in factories.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 Present era, called the Information Age, most people use computers and communications in their places of work.</a:t>
            </a:r>
          </a:p>
        </p:txBody>
      </p:sp>
    </p:spTree>
    <p:extLst>
      <p:ext uri="{BB962C8B-B14F-4D97-AF65-F5344CB8AC3E}">
        <p14:creationId xmlns:p14="http://schemas.microsoft.com/office/powerpoint/2010/main" val="18477889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89" y="609600"/>
            <a:ext cx="7379522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Technological Time line, P. 17</a:t>
            </a:r>
            <a:endParaRPr lang="en-US" dirty="0"/>
          </a:p>
        </p:txBody>
      </p:sp>
      <p:pic>
        <p:nvPicPr>
          <p:cNvPr id="12290" name="Picture 2" descr="http://tds.ic.polyu.edu.hk/td/theme1/image/technology_histo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960" y="1143000"/>
            <a:ext cx="6172200" cy="533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0975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024744" cy="1143000"/>
          </a:xfrm>
        </p:spPr>
        <p:txBody>
          <a:bodyPr/>
          <a:lstStyle/>
          <a:p>
            <a:r>
              <a:rPr lang="en-US" dirty="0" smtClean="0"/>
              <a:t>Activity – 30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860" y="1219200"/>
            <a:ext cx="7741920" cy="33527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Your group will be assigned a period of time and given a piece of poster board.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Sketch a technological development of that time period.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Write down what it was used for, WHEN it was invented and how it worked.</a:t>
            </a:r>
          </a:p>
          <a:p>
            <a:r>
              <a:rPr lang="en-US" dirty="0" smtClean="0"/>
              <a:t>You may use the computer to research inventions of this era.</a:t>
            </a:r>
          </a:p>
          <a:p>
            <a:r>
              <a:rPr lang="en-US" dirty="0" smtClean="0"/>
              <a:t>Be prepared to share your project.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5324562"/>
            <a:ext cx="2674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Industrial Era (A.D. 1750 – A.D. 1950)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" y="4678232"/>
            <a:ext cx="279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Agricultural Era (8000 B.C. – A.D. 1750)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10200" y="5730237"/>
            <a:ext cx="3116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Information Age (A.D. 1950 – Present Day)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43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the difference between science and technology?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Science and technology are different, yet they are related in the following ways:</a:t>
            </a:r>
          </a:p>
          <a:p>
            <a:pPr lvl="1"/>
            <a:r>
              <a:rPr lang="en-US" dirty="0" smtClean="0"/>
              <a:t>Scientists learn how rocks and minerals in the earth were formed. Technologists use these materials to make useful objects.</a:t>
            </a:r>
          </a:p>
          <a:p>
            <a:pPr lvl="1"/>
            <a:r>
              <a:rPr lang="en-US" dirty="0" smtClean="0"/>
              <a:t>Scientists study space to learn basic facts about the sun, the planets, and the stars. Technologists build and launch space shuttles and satellites.</a:t>
            </a:r>
          </a:p>
          <a:p>
            <a:pPr lvl="1"/>
            <a:r>
              <a:rPr lang="en-US" dirty="0" smtClean="0"/>
              <a:t>Scientists discover how the human body works. Technologists make artificial hearts and limbs.</a:t>
            </a:r>
          </a:p>
        </p:txBody>
      </p:sp>
    </p:spTree>
    <p:extLst>
      <p:ext uri="{BB962C8B-B14F-4D97-AF65-F5344CB8AC3E}">
        <p14:creationId xmlns:p14="http://schemas.microsoft.com/office/powerpoint/2010/main" val="166837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Science: the study of why natural things happen the way they do.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Technology: the use of knowledge to turn resources into goods and services that society needs.</a:t>
            </a:r>
          </a:p>
          <a:p>
            <a:r>
              <a:rPr lang="en-US" dirty="0" smtClean="0"/>
              <a:t>Science and technology affect all people.</a:t>
            </a:r>
          </a:p>
          <a:p>
            <a:r>
              <a:rPr lang="en-US" dirty="0" smtClean="0"/>
              <a:t>What are some ways technology affects your everyday life?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20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between science and technology p.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9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did technology begin?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often think of our times as technological times and other eras as before technology…. But in fact, people have always used technology.</a:t>
            </a:r>
          </a:p>
          <a:p>
            <a:r>
              <a:rPr lang="en-US" dirty="0" smtClean="0"/>
              <a:t>For at least a million years, people used tools and invented ways to use them on various materials.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08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Stone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Lasted from about 1,000,000 B.C. to about 3000 B.C. </a:t>
            </a:r>
            <a:endParaRPr lang="en-US" dirty="0"/>
          </a:p>
          <a:p>
            <a:r>
              <a:rPr lang="en-US" dirty="0" smtClean="0"/>
              <a:t>During this period stone was used for many tools.</a:t>
            </a:r>
          </a:p>
          <a:p>
            <a:r>
              <a:rPr lang="en-US" dirty="0" smtClean="0"/>
              <a:t>Other materials used for tools were bones and wood. </a:t>
            </a:r>
            <a:endParaRPr lang="en-US" dirty="0"/>
          </a:p>
          <a:p>
            <a:r>
              <a:rPr lang="en-US" dirty="0" smtClean="0"/>
              <a:t>The earliest known dugout canoe was made about 6500 B.C.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69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Morning 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and contrast the figure on page 7.</a:t>
            </a:r>
          </a:p>
          <a:p>
            <a:r>
              <a:rPr lang="en-US" dirty="0" smtClean="0"/>
              <a:t>Figures on pages 8, 9, and 10.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82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102</TotalTime>
  <Words>1866</Words>
  <Application>Microsoft Office PowerPoint</Application>
  <PresentationFormat>On-screen Show (4:3)</PresentationFormat>
  <Paragraphs>153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Austin</vt:lpstr>
      <vt:lpstr>Technology</vt:lpstr>
      <vt:lpstr>Introduction</vt:lpstr>
      <vt:lpstr>Technology</vt:lpstr>
      <vt:lpstr>What’s the difference between science and technology?</vt:lpstr>
      <vt:lpstr>Definitions</vt:lpstr>
      <vt:lpstr>Differences between science and technology p. 5</vt:lpstr>
      <vt:lpstr>When did technology begin?</vt:lpstr>
      <vt:lpstr>The Stone Age</vt:lpstr>
      <vt:lpstr>Morning Routines</vt:lpstr>
      <vt:lpstr>Bronze Age</vt:lpstr>
      <vt:lpstr>Iron Age</vt:lpstr>
      <vt:lpstr>Technology in a Changing World</vt:lpstr>
      <vt:lpstr>Technology in the old days…</vt:lpstr>
      <vt:lpstr>During the Stone Age…</vt:lpstr>
      <vt:lpstr>The Plow</vt:lpstr>
      <vt:lpstr>The Water Wheel p. 12</vt:lpstr>
      <vt:lpstr>Because of the water wheel….</vt:lpstr>
      <vt:lpstr>Industrial Revolution</vt:lpstr>
      <vt:lpstr>Industrial Revolution, Cont’d</vt:lpstr>
      <vt:lpstr>Industrial Revolution, Cont’d…</vt:lpstr>
      <vt:lpstr>Activity – 10 minutes</vt:lpstr>
      <vt:lpstr>Chapter 1, Lesson 2</vt:lpstr>
      <vt:lpstr>Henry Ford</vt:lpstr>
      <vt:lpstr>Industrial Revolution, Cont’d…</vt:lpstr>
      <vt:lpstr>PowerPoint Presentation</vt:lpstr>
      <vt:lpstr>Printing Press</vt:lpstr>
      <vt:lpstr>Exponential Change p. 14</vt:lpstr>
      <vt:lpstr>Exponential Rate of Change</vt:lpstr>
      <vt:lpstr>PowerPoint Presentation</vt:lpstr>
      <vt:lpstr>PowerPoint Presentation</vt:lpstr>
      <vt:lpstr>PowerPoint Presentation</vt:lpstr>
      <vt:lpstr>Technological Time line, P. 17</vt:lpstr>
      <vt:lpstr>Activity – 30 minutes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</dc:title>
  <dc:creator>Johnson</dc:creator>
  <cp:lastModifiedBy>Johnson</cp:lastModifiedBy>
  <cp:revision>12</cp:revision>
  <dcterms:created xsi:type="dcterms:W3CDTF">2012-04-28T01:06:00Z</dcterms:created>
  <dcterms:modified xsi:type="dcterms:W3CDTF">2012-04-28T02:48:27Z</dcterms:modified>
</cp:coreProperties>
</file>